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ED7D31"/>
    <a:srgbClr val="595959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45" autoAdjust="0"/>
    <p:restoredTop sz="94056" autoAdjust="0"/>
  </p:normalViewPr>
  <p:slideViewPr>
    <p:cSldViewPr snapToGrid="0">
      <p:cViewPr varScale="1">
        <p:scale>
          <a:sx n="108" d="100"/>
          <a:sy n="108" d="100"/>
        </p:scale>
        <p:origin x="7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tif>
</file>

<file path=ppt/media/image18.tif>
</file>

<file path=ppt/media/image19.tif>
</file>

<file path=ppt/media/image2.png>
</file>

<file path=ppt/media/image20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FF2716-9398-4520-B984-F481FDF8DE04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E4EA7-54F1-45F8-9C57-B63960E5EC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740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DE4EA7-54F1-45F8-9C57-B63960E5EC0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255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342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3937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978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0834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138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0913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5921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204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025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0925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020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0463B-E76D-4B5E-AB19-C1AD662459BA}" type="datetimeFigureOut">
              <a:rPr lang="zh-CN" altLang="en-US" smtClean="0"/>
              <a:t>2019/4/22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5836C-18DA-443F-A49D-2BDD8DB2B0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802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"/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tif"/><Relationship Id="rId4" Type="http://schemas.openxmlformats.org/officeDocument/2006/relationships/image" Target="../media/image19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67400" y="1911928"/>
            <a:ext cx="12096023" cy="2786902"/>
            <a:chOff x="107209" y="1015907"/>
            <a:chExt cx="19240236" cy="4432916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09" y="1070314"/>
              <a:ext cx="4378509" cy="4378509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35527" y="2111868"/>
              <a:ext cx="2282132" cy="2295400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65313" y="1899937"/>
              <a:ext cx="2282132" cy="2295400"/>
            </a:xfrm>
            <a:prstGeom prst="rect">
              <a:avLst/>
            </a:prstGeom>
          </p:spPr>
        </p:pic>
        <p:grpSp>
          <p:nvGrpSpPr>
            <p:cNvPr id="15" name="组合 14"/>
            <p:cNvGrpSpPr/>
            <p:nvPr/>
          </p:nvGrpSpPr>
          <p:grpSpPr>
            <a:xfrm>
              <a:off x="4514075" y="2623144"/>
              <a:ext cx="2026698" cy="636629"/>
              <a:chOff x="4966460" y="1396017"/>
              <a:chExt cx="1650425" cy="518434"/>
            </a:xfrm>
          </p:grpSpPr>
          <p:cxnSp>
            <p:nvCxnSpPr>
              <p:cNvPr id="12" name="直接箭头连接符 11"/>
              <p:cNvCxnSpPr/>
              <p:nvPr/>
            </p:nvCxnSpPr>
            <p:spPr>
              <a:xfrm>
                <a:off x="4966460" y="1914284"/>
                <a:ext cx="1650425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文本框 12"/>
              <p:cNvSpPr txBox="1"/>
              <p:nvPr/>
            </p:nvSpPr>
            <p:spPr>
              <a:xfrm>
                <a:off x="4966461" y="1396017"/>
                <a:ext cx="1573551" cy="518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1" b="1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最大池化</a:t>
                </a:r>
              </a:p>
            </p:txBody>
          </p:sp>
        </p:grpSp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49637" y="1015907"/>
              <a:ext cx="4378509" cy="437850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527175" y="2265594"/>
              <a:ext cx="334940" cy="639034"/>
            </a:xfrm>
            <a:prstGeom prst="rect">
              <a:avLst/>
            </a:prstGeom>
          </p:spPr>
        </p:pic>
        <p:grpSp>
          <p:nvGrpSpPr>
            <p:cNvPr id="16" name="组合 15"/>
            <p:cNvGrpSpPr/>
            <p:nvPr/>
          </p:nvGrpSpPr>
          <p:grpSpPr>
            <a:xfrm>
              <a:off x="15038615" y="2529402"/>
              <a:ext cx="2026698" cy="636629"/>
              <a:chOff x="4966460" y="1396017"/>
              <a:chExt cx="1650425" cy="518434"/>
            </a:xfrm>
          </p:grpSpPr>
          <p:cxnSp>
            <p:nvCxnSpPr>
              <p:cNvPr id="17" name="直接箭头连接符 16"/>
              <p:cNvCxnSpPr/>
              <p:nvPr/>
            </p:nvCxnSpPr>
            <p:spPr>
              <a:xfrm>
                <a:off x="4966460" y="1914284"/>
                <a:ext cx="1650425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4966461" y="1396017"/>
                <a:ext cx="1573551" cy="518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1" b="1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平均池化</a:t>
                </a: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17294535" y="2265594"/>
              <a:ext cx="989824" cy="7007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263" b="1" dirty="0">
                  <a:latin typeface="宋体" panose="02010600030101010101" pitchFamily="2" charset="-122"/>
                  <a:ea typeface="宋体" panose="02010600030101010101" pitchFamily="2" charset="-122"/>
                </a:rPr>
                <a:t>3/4</a:t>
              </a:r>
              <a:endParaRPr lang="zh-CN" altLang="en-US" sz="2263" b="1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594531" y="2232754"/>
              <a:ext cx="307244" cy="614860"/>
            </a:xfrm>
            <a:prstGeom prst="rect">
              <a:avLst/>
            </a:prstGeom>
          </p:spPr>
        </p:pic>
        <p:sp>
          <p:nvSpPr>
            <p:cNvPr id="21" name="文本框 20"/>
            <p:cNvSpPr txBox="1"/>
            <p:nvPr/>
          </p:nvSpPr>
          <p:spPr>
            <a:xfrm>
              <a:off x="18323976" y="2253181"/>
              <a:ext cx="989824" cy="7007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263" b="1" dirty="0">
                  <a:latin typeface="宋体" panose="02010600030101010101" pitchFamily="2" charset="-122"/>
                  <a:ea typeface="宋体" panose="02010600030101010101" pitchFamily="2" charset="-122"/>
                </a:rPr>
                <a:t>5/4</a:t>
              </a:r>
              <a:endParaRPr lang="zh-CN" altLang="en-US" sz="2263" b="1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594530" y="3259568"/>
              <a:ext cx="645447" cy="656817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18575181" y="3271983"/>
              <a:ext cx="525765" cy="7007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263" b="1" dirty="0">
                  <a:latin typeface="宋体" panose="02010600030101010101" pitchFamily="2" charset="-122"/>
                  <a:ea typeface="宋体" panose="02010600030101010101" pitchFamily="2" charset="-122"/>
                </a:rPr>
                <a:t>2</a:t>
              </a:r>
              <a:endParaRPr lang="zh-CN" altLang="en-US" sz="2263" b="1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 flipH="1">
              <a:off x="19042157" y="3445276"/>
              <a:ext cx="194942" cy="4711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83188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897834" y="809552"/>
            <a:ext cx="10319302" cy="2519499"/>
            <a:chOff x="897834" y="848138"/>
            <a:chExt cx="10319302" cy="2519499"/>
          </a:xfrm>
        </p:grpSpPr>
        <p:sp>
          <p:nvSpPr>
            <p:cNvPr id="2" name="圆角矩形 1"/>
            <p:cNvSpPr/>
            <p:nvPr/>
          </p:nvSpPr>
          <p:spPr>
            <a:xfrm>
              <a:off x="1060174" y="2305878"/>
              <a:ext cx="954156" cy="543339"/>
            </a:xfrm>
            <a:prstGeom prst="round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/>
                <a:t>Z</a:t>
              </a:r>
              <a:endParaRPr lang="zh-CN" altLang="en-US" sz="2400" dirty="0"/>
            </a:p>
          </p:txBody>
        </p:sp>
        <p:cxnSp>
          <p:nvCxnSpPr>
            <p:cNvPr id="6" name="直接箭头连接符 5"/>
            <p:cNvCxnSpPr>
              <a:stCxn id="2" idx="3"/>
            </p:cNvCxnSpPr>
            <p:nvPr/>
          </p:nvCxnSpPr>
          <p:spPr>
            <a:xfrm flipV="1">
              <a:off x="2014330" y="2570922"/>
              <a:ext cx="596348" cy="662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圆角矩形 6"/>
            <p:cNvSpPr/>
            <p:nvPr/>
          </p:nvSpPr>
          <p:spPr>
            <a:xfrm>
              <a:off x="2643808" y="2299252"/>
              <a:ext cx="1842052" cy="543339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/>
                <a:t>生成器</a:t>
              </a:r>
              <a:r>
                <a:rPr lang="en-US" altLang="zh-CN" sz="2400" b="1" dirty="0" smtClean="0"/>
                <a:t>G</a:t>
              </a:r>
              <a:endParaRPr lang="zh-CN" altLang="en-US" sz="2400" b="1" dirty="0"/>
            </a:p>
          </p:txBody>
        </p:sp>
        <p:cxnSp>
          <p:nvCxnSpPr>
            <p:cNvPr id="8" name="直接箭头连接符 7"/>
            <p:cNvCxnSpPr/>
            <p:nvPr/>
          </p:nvCxnSpPr>
          <p:spPr>
            <a:xfrm flipV="1">
              <a:off x="4485860" y="2577547"/>
              <a:ext cx="596348" cy="662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圆角矩形 8"/>
            <p:cNvSpPr/>
            <p:nvPr/>
          </p:nvSpPr>
          <p:spPr>
            <a:xfrm>
              <a:off x="5082207" y="2299252"/>
              <a:ext cx="1278835" cy="549965"/>
            </a:xfrm>
            <a:prstGeom prst="round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/>
                <a:t>Xfake</a:t>
              </a:r>
              <a:endParaRPr lang="zh-CN" altLang="en-US" sz="2400" dirty="0"/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5082207" y="1272208"/>
              <a:ext cx="1298714" cy="602974"/>
            </a:xfrm>
            <a:prstGeom prst="round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/>
                <a:t>Xreal</a:t>
              </a:r>
              <a:endParaRPr lang="zh-CN" altLang="en-US" sz="2400" dirty="0"/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7328451" y="1755913"/>
              <a:ext cx="1842052" cy="543339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/>
                <a:t>判别器</a:t>
              </a:r>
              <a:r>
                <a:rPr lang="en-US" altLang="zh-CN" sz="2400" b="1" dirty="0" smtClean="0"/>
                <a:t>D</a:t>
              </a:r>
              <a:endParaRPr lang="zh-CN" altLang="en-US" sz="2400" b="1" dirty="0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983856" y="1371599"/>
              <a:ext cx="636104" cy="1311965"/>
              <a:chOff x="9978887" y="1272208"/>
              <a:chExt cx="636104" cy="1311965"/>
            </a:xfrm>
          </p:grpSpPr>
          <p:sp>
            <p:nvSpPr>
              <p:cNvPr id="12" name="圆角矩形 11"/>
              <p:cNvSpPr/>
              <p:nvPr/>
            </p:nvSpPr>
            <p:spPr>
              <a:xfrm>
                <a:off x="9978887" y="1272208"/>
                <a:ext cx="636104" cy="1311965"/>
              </a:xfrm>
              <a:prstGeom prst="roundRect">
                <a:avLst/>
              </a:prstGeom>
              <a:ln w="38100"/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10118033" y="1494182"/>
                <a:ext cx="344557" cy="344557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10137912" y="2027582"/>
                <a:ext cx="344557" cy="344557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</p:grpSp>
        <p:cxnSp>
          <p:nvCxnSpPr>
            <p:cNvPr id="17" name="直接箭头连接符 16"/>
            <p:cNvCxnSpPr>
              <a:stCxn id="10" idx="3"/>
              <a:endCxn id="11" idx="1"/>
            </p:cNvCxnSpPr>
            <p:nvPr/>
          </p:nvCxnSpPr>
          <p:spPr>
            <a:xfrm>
              <a:off x="6380921" y="1573695"/>
              <a:ext cx="947530" cy="45388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1"/>
            <p:cNvCxnSpPr>
              <a:stCxn id="11" idx="3"/>
            </p:cNvCxnSpPr>
            <p:nvPr/>
          </p:nvCxnSpPr>
          <p:spPr>
            <a:xfrm flipV="1">
              <a:off x="9170503" y="2027582"/>
              <a:ext cx="808384" cy="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>
              <a:stCxn id="9" idx="3"/>
            </p:cNvCxnSpPr>
            <p:nvPr/>
          </p:nvCxnSpPr>
          <p:spPr>
            <a:xfrm flipV="1">
              <a:off x="6361042" y="2209801"/>
              <a:ext cx="813353" cy="364434"/>
            </a:xfrm>
            <a:prstGeom prst="straightConnector1">
              <a:avLst/>
            </a:prstGeom>
            <a:ln w="28575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5092146" y="848138"/>
              <a:ext cx="1278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/>
                <a:t>真实数据</a:t>
              </a:r>
              <a:endParaRPr lang="zh-CN" altLang="en-US" b="1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936432" y="2998305"/>
              <a:ext cx="15902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/>
                <a:t>生成</a:t>
              </a:r>
              <a:r>
                <a:rPr lang="en-US" altLang="zh-CN" b="1" dirty="0" smtClean="0"/>
                <a:t>fake</a:t>
              </a:r>
              <a:r>
                <a:rPr lang="zh-CN" altLang="en-US" b="1" dirty="0" smtClean="0"/>
                <a:t>数据</a:t>
              </a:r>
              <a:endParaRPr lang="zh-CN" altLang="en-US" b="1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9413181" y="949257"/>
              <a:ext cx="18039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/>
                <a:t>判别</a:t>
              </a:r>
              <a:r>
                <a:rPr lang="en-US" altLang="zh-CN" b="1" dirty="0" smtClean="0"/>
                <a:t>real </a:t>
              </a:r>
              <a:r>
                <a:rPr lang="zh-CN" altLang="en-US" b="1" dirty="0" smtClean="0"/>
                <a:t>或</a:t>
              </a:r>
              <a:r>
                <a:rPr lang="en-US" altLang="zh-CN" b="1" dirty="0" smtClean="0"/>
                <a:t>fake</a:t>
              </a:r>
              <a:endParaRPr lang="zh-CN" altLang="en-US" b="1" dirty="0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97834" y="1849543"/>
              <a:ext cx="1278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/>
                <a:t>随机噪声</a:t>
              </a:r>
              <a:endParaRPr lang="zh-CN" altLang="en-US" b="1" dirty="0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4710582" y="3422375"/>
            <a:ext cx="2463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(a) GAN </a:t>
            </a:r>
            <a:r>
              <a:rPr lang="zh-CN" altLang="en-US" b="1" dirty="0" smtClean="0"/>
              <a:t>结构示意图</a:t>
            </a:r>
            <a:endParaRPr lang="zh-CN" altLang="en-US" b="1" dirty="0"/>
          </a:p>
        </p:txBody>
      </p:sp>
      <p:sp>
        <p:nvSpPr>
          <p:cNvPr id="52" name="文本框 51"/>
          <p:cNvSpPr txBox="1"/>
          <p:nvPr/>
        </p:nvSpPr>
        <p:spPr>
          <a:xfrm>
            <a:off x="4429373" y="2110271"/>
            <a:ext cx="83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i="1" dirty="0" smtClean="0">
                <a:latin typeface="+mn-ea"/>
              </a:rPr>
              <a:t>G(z)</a:t>
            </a:r>
            <a:endParaRPr lang="zh-CN" altLang="en-US" sz="2000" i="1" dirty="0">
              <a:latin typeface="+mn-ea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9216322" y="1561998"/>
            <a:ext cx="837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+mn-ea"/>
              </a:rPr>
              <a:t>D(x)</a:t>
            </a:r>
            <a:endParaRPr lang="zh-CN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933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902220" y="961202"/>
            <a:ext cx="10183467" cy="2519499"/>
            <a:chOff x="1033669" y="848138"/>
            <a:chExt cx="10183467" cy="2519499"/>
          </a:xfrm>
        </p:grpSpPr>
        <p:sp>
          <p:nvSpPr>
            <p:cNvPr id="3" name="圆角矩形 2"/>
            <p:cNvSpPr/>
            <p:nvPr/>
          </p:nvSpPr>
          <p:spPr>
            <a:xfrm>
              <a:off x="1060174" y="2305878"/>
              <a:ext cx="954156" cy="543339"/>
            </a:xfrm>
            <a:prstGeom prst="round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/>
                <a:t>Z</a:t>
              </a:r>
              <a:endParaRPr lang="zh-CN" altLang="en-US" sz="2400" dirty="0"/>
            </a:p>
          </p:txBody>
        </p:sp>
        <p:cxnSp>
          <p:nvCxnSpPr>
            <p:cNvPr id="4" name="直接箭头连接符 3"/>
            <p:cNvCxnSpPr>
              <a:stCxn id="3" idx="3"/>
            </p:cNvCxnSpPr>
            <p:nvPr/>
          </p:nvCxnSpPr>
          <p:spPr>
            <a:xfrm flipV="1">
              <a:off x="2014330" y="2570922"/>
              <a:ext cx="596348" cy="662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圆角矩形 4"/>
            <p:cNvSpPr/>
            <p:nvPr/>
          </p:nvSpPr>
          <p:spPr>
            <a:xfrm>
              <a:off x="2643808" y="2299252"/>
              <a:ext cx="1709530" cy="543339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/>
                <a:t>生成器</a:t>
              </a:r>
              <a:r>
                <a:rPr lang="en-US" altLang="zh-CN" sz="2400" b="1" dirty="0" smtClean="0"/>
                <a:t>G</a:t>
              </a:r>
              <a:endParaRPr lang="zh-CN" altLang="en-US" sz="2400" b="1" dirty="0"/>
            </a:p>
          </p:txBody>
        </p:sp>
        <p:cxnSp>
          <p:nvCxnSpPr>
            <p:cNvPr id="6" name="直接箭头连接符 5"/>
            <p:cNvCxnSpPr>
              <a:stCxn id="5" idx="3"/>
            </p:cNvCxnSpPr>
            <p:nvPr/>
          </p:nvCxnSpPr>
          <p:spPr>
            <a:xfrm>
              <a:off x="4353338" y="2570922"/>
              <a:ext cx="728870" cy="662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圆角矩形 6"/>
            <p:cNvSpPr/>
            <p:nvPr/>
          </p:nvSpPr>
          <p:spPr>
            <a:xfrm>
              <a:off x="5082207" y="2299252"/>
              <a:ext cx="1278835" cy="549965"/>
            </a:xfrm>
            <a:prstGeom prst="round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/>
                <a:t>Xfake</a:t>
              </a:r>
              <a:endParaRPr lang="zh-CN" altLang="en-US" sz="2400" dirty="0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5082207" y="1272208"/>
              <a:ext cx="1298714" cy="602974"/>
            </a:xfrm>
            <a:prstGeom prst="round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/>
                <a:t>Xreal</a:t>
              </a:r>
              <a:endParaRPr lang="zh-CN" altLang="en-US" sz="2400" dirty="0"/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7328451" y="1755913"/>
              <a:ext cx="1842052" cy="543339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 smtClean="0"/>
                <a:t>判别器</a:t>
              </a:r>
              <a:r>
                <a:rPr lang="en-US" altLang="zh-CN" sz="2400" b="1" dirty="0" smtClean="0"/>
                <a:t>D</a:t>
              </a:r>
              <a:endParaRPr lang="zh-CN" altLang="en-US" sz="2400" b="1" dirty="0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9983856" y="1371599"/>
              <a:ext cx="636104" cy="1311965"/>
              <a:chOff x="9978887" y="1272208"/>
              <a:chExt cx="636104" cy="1311965"/>
            </a:xfrm>
          </p:grpSpPr>
          <p:sp>
            <p:nvSpPr>
              <p:cNvPr id="18" name="圆角矩形 17"/>
              <p:cNvSpPr/>
              <p:nvPr/>
            </p:nvSpPr>
            <p:spPr>
              <a:xfrm>
                <a:off x="9978887" y="1272208"/>
                <a:ext cx="636104" cy="1311965"/>
              </a:xfrm>
              <a:prstGeom prst="roundRect">
                <a:avLst/>
              </a:prstGeom>
              <a:ln w="38100"/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10118033" y="1494182"/>
                <a:ext cx="344557" cy="344557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10137912" y="2027582"/>
                <a:ext cx="344557" cy="344557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</p:grpSp>
        <p:cxnSp>
          <p:nvCxnSpPr>
            <p:cNvPr id="11" name="直接箭头连接符 10"/>
            <p:cNvCxnSpPr>
              <a:stCxn id="8" idx="3"/>
              <a:endCxn id="9" idx="1"/>
            </p:cNvCxnSpPr>
            <p:nvPr/>
          </p:nvCxnSpPr>
          <p:spPr>
            <a:xfrm>
              <a:off x="6380921" y="1573695"/>
              <a:ext cx="947530" cy="45388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/>
            <p:cNvCxnSpPr>
              <a:stCxn id="9" idx="3"/>
            </p:cNvCxnSpPr>
            <p:nvPr/>
          </p:nvCxnSpPr>
          <p:spPr>
            <a:xfrm flipV="1">
              <a:off x="9170503" y="2027582"/>
              <a:ext cx="808384" cy="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/>
            <p:cNvCxnSpPr>
              <a:stCxn id="7" idx="3"/>
            </p:cNvCxnSpPr>
            <p:nvPr/>
          </p:nvCxnSpPr>
          <p:spPr>
            <a:xfrm flipV="1">
              <a:off x="6361042" y="2209801"/>
              <a:ext cx="813353" cy="364434"/>
            </a:xfrm>
            <a:prstGeom prst="straightConnector1">
              <a:avLst/>
            </a:prstGeom>
            <a:ln w="28575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5092146" y="848138"/>
              <a:ext cx="1278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/>
                <a:t>真实数据</a:t>
              </a:r>
              <a:endParaRPr lang="zh-CN" altLang="en-US" b="1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936432" y="2998305"/>
              <a:ext cx="15902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/>
                <a:t>生成</a:t>
              </a:r>
              <a:r>
                <a:rPr lang="en-US" altLang="zh-CN" b="1" dirty="0" smtClean="0"/>
                <a:t>fake</a:t>
              </a:r>
              <a:r>
                <a:rPr lang="zh-CN" altLang="en-US" b="1" dirty="0" smtClean="0"/>
                <a:t>数据</a:t>
              </a:r>
              <a:endParaRPr lang="zh-CN" altLang="en-US" b="1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9413181" y="949257"/>
              <a:ext cx="18039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/>
                <a:t>判别</a:t>
              </a:r>
              <a:r>
                <a:rPr lang="en-US" altLang="zh-CN" b="1" dirty="0" smtClean="0"/>
                <a:t>real </a:t>
              </a:r>
              <a:r>
                <a:rPr lang="zh-CN" altLang="en-US" b="1" dirty="0" smtClean="0"/>
                <a:t>或</a:t>
              </a:r>
              <a:r>
                <a:rPr lang="en-US" altLang="zh-CN" b="1" dirty="0" smtClean="0"/>
                <a:t>fake</a:t>
              </a:r>
              <a:endParaRPr lang="zh-CN" altLang="en-US" b="1" dirty="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033669" y="2884376"/>
              <a:ext cx="12788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/>
                <a:t>随机噪声</a:t>
              </a:r>
              <a:endParaRPr lang="zh-CN" altLang="en-US" b="1" dirty="0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4172456" y="4432084"/>
            <a:ext cx="2463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(a) </a:t>
            </a:r>
            <a:r>
              <a:rPr lang="en-US" altLang="zh-CN" b="1" dirty="0"/>
              <a:t>C</a:t>
            </a:r>
            <a:r>
              <a:rPr lang="en-US" altLang="zh-CN" b="1" dirty="0" smtClean="0"/>
              <a:t>GAN </a:t>
            </a:r>
            <a:r>
              <a:rPr lang="zh-CN" altLang="en-US" b="1" dirty="0" smtClean="0"/>
              <a:t>结构示意图</a:t>
            </a:r>
            <a:endParaRPr lang="zh-CN" altLang="en-US" b="1" dirty="0"/>
          </a:p>
        </p:txBody>
      </p:sp>
      <p:sp>
        <p:nvSpPr>
          <p:cNvPr id="22" name="圆角矩形 21"/>
          <p:cNvSpPr/>
          <p:nvPr/>
        </p:nvSpPr>
        <p:spPr>
          <a:xfrm>
            <a:off x="902220" y="1642033"/>
            <a:ext cx="954156" cy="543339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Y</a:t>
            </a:r>
            <a:endParaRPr lang="zh-CN" altLang="en-US" sz="2400" dirty="0"/>
          </a:p>
        </p:txBody>
      </p:sp>
      <p:sp>
        <p:nvSpPr>
          <p:cNvPr id="23" name="文本框 22"/>
          <p:cNvSpPr txBox="1"/>
          <p:nvPr/>
        </p:nvSpPr>
        <p:spPr>
          <a:xfrm>
            <a:off x="766385" y="1223797"/>
            <a:ext cx="1278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先验条件</a:t>
            </a:r>
            <a:endParaRPr lang="zh-CN" altLang="en-US" b="1" dirty="0"/>
          </a:p>
        </p:txBody>
      </p:sp>
      <p:sp>
        <p:nvSpPr>
          <p:cNvPr id="24" name="圆角矩形 23"/>
          <p:cNvSpPr/>
          <p:nvPr/>
        </p:nvSpPr>
        <p:spPr>
          <a:xfrm>
            <a:off x="7640950" y="874198"/>
            <a:ext cx="954156" cy="543339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Y</a:t>
            </a:r>
            <a:endParaRPr lang="zh-CN" altLang="en-US" sz="2400" dirty="0"/>
          </a:p>
        </p:txBody>
      </p:sp>
      <p:sp>
        <p:nvSpPr>
          <p:cNvPr id="25" name="文本框 24"/>
          <p:cNvSpPr txBox="1"/>
          <p:nvPr/>
        </p:nvSpPr>
        <p:spPr>
          <a:xfrm>
            <a:off x="7478610" y="422399"/>
            <a:ext cx="1278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先验条件</a:t>
            </a:r>
            <a:endParaRPr lang="zh-CN" altLang="en-US" b="1" dirty="0"/>
          </a:p>
        </p:txBody>
      </p:sp>
      <p:cxnSp>
        <p:nvCxnSpPr>
          <p:cNvPr id="27" name="直接箭头连接符 26"/>
          <p:cNvCxnSpPr>
            <a:stCxn id="22" idx="3"/>
          </p:cNvCxnSpPr>
          <p:nvPr/>
        </p:nvCxnSpPr>
        <p:spPr>
          <a:xfrm>
            <a:off x="1856376" y="1913703"/>
            <a:ext cx="639192" cy="643066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>
            <a:off x="8121865" y="1385272"/>
            <a:ext cx="0" cy="505239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4163328" y="2269815"/>
            <a:ext cx="925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G(Z|Y)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024050" y="1744809"/>
            <a:ext cx="925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D(X|Y)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23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013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16822" y="712408"/>
            <a:ext cx="3207915" cy="474387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377299" y="712408"/>
            <a:ext cx="3207916" cy="474387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16" y="347801"/>
            <a:ext cx="1695450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83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立方体 3"/>
          <p:cNvSpPr/>
          <p:nvPr/>
        </p:nvSpPr>
        <p:spPr>
          <a:xfrm>
            <a:off x="1466661" y="1059256"/>
            <a:ext cx="2064190" cy="3847722"/>
          </a:xfrm>
          <a:prstGeom prst="cube">
            <a:avLst>
              <a:gd name="adj" fmla="val 83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立方体 4"/>
          <p:cNvSpPr/>
          <p:nvPr/>
        </p:nvSpPr>
        <p:spPr>
          <a:xfrm>
            <a:off x="2688878" y="1643204"/>
            <a:ext cx="1525073" cy="2842788"/>
          </a:xfrm>
          <a:prstGeom prst="cube">
            <a:avLst>
              <a:gd name="adj" fmla="val 655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立方体 5"/>
          <p:cNvSpPr/>
          <p:nvPr/>
        </p:nvSpPr>
        <p:spPr>
          <a:xfrm>
            <a:off x="3624177" y="2143408"/>
            <a:ext cx="1179547" cy="2077770"/>
          </a:xfrm>
          <a:prstGeom prst="cube">
            <a:avLst>
              <a:gd name="adj" fmla="val 589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立方体 6"/>
          <p:cNvSpPr/>
          <p:nvPr/>
        </p:nvSpPr>
        <p:spPr>
          <a:xfrm>
            <a:off x="4470781" y="2516863"/>
            <a:ext cx="852537" cy="1501743"/>
          </a:xfrm>
          <a:prstGeom prst="cube">
            <a:avLst>
              <a:gd name="adj" fmla="val 462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立方体 7"/>
          <p:cNvSpPr/>
          <p:nvPr/>
        </p:nvSpPr>
        <p:spPr>
          <a:xfrm>
            <a:off x="5153879" y="2543456"/>
            <a:ext cx="852537" cy="1501743"/>
          </a:xfrm>
          <a:prstGeom prst="cube">
            <a:avLst>
              <a:gd name="adj" fmla="val 462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5881783" y="2983117"/>
            <a:ext cx="949576" cy="478134"/>
          </a:xfrm>
          <a:prstGeom prst="cube">
            <a:avLst>
              <a:gd name="adj" fmla="val 354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6841451" y="2983117"/>
            <a:ext cx="949576" cy="478134"/>
          </a:xfrm>
          <a:prstGeom prst="cube">
            <a:avLst>
              <a:gd name="adj" fmla="val 354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7633020" y="2543456"/>
            <a:ext cx="852537" cy="1501743"/>
          </a:xfrm>
          <a:prstGeom prst="cube">
            <a:avLst>
              <a:gd name="adj" fmla="val 462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8316995" y="2543456"/>
            <a:ext cx="852537" cy="1501743"/>
          </a:xfrm>
          <a:prstGeom prst="cube">
            <a:avLst>
              <a:gd name="adj" fmla="val 462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8592688" y="1343873"/>
            <a:ext cx="2064190" cy="3847722"/>
          </a:xfrm>
          <a:prstGeom prst="cube">
            <a:avLst>
              <a:gd name="adj" fmla="val 83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53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26215">
            <a:off x="381253" y="633660"/>
            <a:ext cx="3204557" cy="5018983"/>
          </a:xfrm>
          <a:prstGeom prst="rect">
            <a:avLst/>
          </a:prstGeom>
          <a:scene3d>
            <a:camera prst="isometricLeftDown"/>
            <a:lightRig rig="threePt" dir="t"/>
          </a:scene3d>
        </p:spPr>
      </p:pic>
      <p:grpSp>
        <p:nvGrpSpPr>
          <p:cNvPr id="3" name="组合 2"/>
          <p:cNvGrpSpPr/>
          <p:nvPr/>
        </p:nvGrpSpPr>
        <p:grpSpPr>
          <a:xfrm>
            <a:off x="1692904" y="1395167"/>
            <a:ext cx="8704861" cy="4097485"/>
            <a:chOff x="1466661" y="1059256"/>
            <a:chExt cx="8733556" cy="4046898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4" name="立方体 3"/>
            <p:cNvSpPr/>
            <p:nvPr/>
          </p:nvSpPr>
          <p:spPr>
            <a:xfrm>
              <a:off x="1466661" y="1059256"/>
              <a:ext cx="2064190" cy="3847722"/>
            </a:xfrm>
            <a:prstGeom prst="cube">
              <a:avLst>
                <a:gd name="adj" fmla="val 83333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立方体 4"/>
            <p:cNvSpPr/>
            <p:nvPr/>
          </p:nvSpPr>
          <p:spPr>
            <a:xfrm>
              <a:off x="2688878" y="1643204"/>
              <a:ext cx="1525073" cy="2842788"/>
            </a:xfrm>
            <a:prstGeom prst="cube">
              <a:avLst>
                <a:gd name="adj" fmla="val 65524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立方体 5"/>
            <p:cNvSpPr/>
            <p:nvPr/>
          </p:nvSpPr>
          <p:spPr>
            <a:xfrm>
              <a:off x="3624177" y="2143408"/>
              <a:ext cx="1179547" cy="2077770"/>
            </a:xfrm>
            <a:prstGeom prst="cube">
              <a:avLst>
                <a:gd name="adj" fmla="val 58966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立方体 6"/>
            <p:cNvSpPr/>
            <p:nvPr/>
          </p:nvSpPr>
          <p:spPr>
            <a:xfrm>
              <a:off x="4470781" y="2516863"/>
              <a:ext cx="852537" cy="1501743"/>
            </a:xfrm>
            <a:prstGeom prst="cube">
              <a:avLst>
                <a:gd name="adj" fmla="val 46223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立方体 7"/>
            <p:cNvSpPr/>
            <p:nvPr/>
          </p:nvSpPr>
          <p:spPr>
            <a:xfrm>
              <a:off x="5153879" y="2543456"/>
              <a:ext cx="852537" cy="1501743"/>
            </a:xfrm>
            <a:prstGeom prst="cube">
              <a:avLst>
                <a:gd name="adj" fmla="val 46223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立方体 8"/>
            <p:cNvSpPr/>
            <p:nvPr/>
          </p:nvSpPr>
          <p:spPr>
            <a:xfrm>
              <a:off x="5881783" y="2983117"/>
              <a:ext cx="949576" cy="478134"/>
            </a:xfrm>
            <a:prstGeom prst="cube">
              <a:avLst>
                <a:gd name="adj" fmla="val 35416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立方体 9"/>
            <p:cNvSpPr/>
            <p:nvPr/>
          </p:nvSpPr>
          <p:spPr>
            <a:xfrm>
              <a:off x="6841451" y="2983117"/>
              <a:ext cx="949576" cy="478134"/>
            </a:xfrm>
            <a:prstGeom prst="cube">
              <a:avLst>
                <a:gd name="adj" fmla="val 35416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立方体 11"/>
            <p:cNvSpPr/>
            <p:nvPr/>
          </p:nvSpPr>
          <p:spPr>
            <a:xfrm>
              <a:off x="7771121" y="2471312"/>
              <a:ext cx="852537" cy="1501743"/>
            </a:xfrm>
            <a:prstGeom prst="cube">
              <a:avLst>
                <a:gd name="adj" fmla="val 46223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立方体 12"/>
            <p:cNvSpPr/>
            <p:nvPr/>
          </p:nvSpPr>
          <p:spPr>
            <a:xfrm>
              <a:off x="8136027" y="1258432"/>
              <a:ext cx="2064190" cy="3847722"/>
            </a:xfrm>
            <a:prstGeom prst="cube">
              <a:avLst>
                <a:gd name="adj" fmla="val 83333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759907">
            <a:off x="9176575" y="1377956"/>
            <a:ext cx="2657718" cy="3930240"/>
          </a:xfrm>
          <a:prstGeom prst="rect">
            <a:avLst/>
          </a:prstGeom>
          <a:scene3d>
            <a:camera prst="isometricLeftDown">
              <a:rot lat="1800001" lon="2700000" rev="3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46026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组合 153"/>
          <p:cNvGrpSpPr/>
          <p:nvPr/>
        </p:nvGrpSpPr>
        <p:grpSpPr>
          <a:xfrm>
            <a:off x="645997" y="1039185"/>
            <a:ext cx="10199723" cy="4779541"/>
            <a:chOff x="361912" y="1332148"/>
            <a:chExt cx="10199723" cy="477954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1912" y="2074045"/>
              <a:ext cx="1572347" cy="1451699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79509" y="4173424"/>
              <a:ext cx="1582126" cy="1473953"/>
            </a:xfrm>
            <a:prstGeom prst="rect">
              <a:avLst/>
            </a:prstGeom>
          </p:spPr>
        </p:pic>
        <p:cxnSp>
          <p:nvCxnSpPr>
            <p:cNvPr id="7" name="直接箭头连接符 6"/>
            <p:cNvCxnSpPr/>
            <p:nvPr/>
          </p:nvCxnSpPr>
          <p:spPr>
            <a:xfrm flipV="1">
              <a:off x="1927324" y="2808117"/>
              <a:ext cx="235635" cy="38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2165201" y="1626833"/>
              <a:ext cx="79899" cy="23792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箭头连接符 8"/>
            <p:cNvCxnSpPr/>
            <p:nvPr/>
          </p:nvCxnSpPr>
          <p:spPr>
            <a:xfrm>
              <a:off x="2201662" y="2816441"/>
              <a:ext cx="21167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/>
            <p:cNvSpPr/>
            <p:nvPr/>
          </p:nvSpPr>
          <p:spPr>
            <a:xfrm>
              <a:off x="2413340" y="1620450"/>
              <a:ext cx="79899" cy="23792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2684109" y="2074045"/>
              <a:ext cx="70671" cy="1459268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2899119" y="2074045"/>
              <a:ext cx="116960" cy="14592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箭头连接符 21"/>
            <p:cNvCxnSpPr/>
            <p:nvPr/>
          </p:nvCxnSpPr>
          <p:spPr>
            <a:xfrm>
              <a:off x="2447184" y="2812001"/>
              <a:ext cx="21167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/>
            <p:cNvCxnSpPr/>
            <p:nvPr/>
          </p:nvCxnSpPr>
          <p:spPr>
            <a:xfrm>
              <a:off x="2696235" y="2803679"/>
              <a:ext cx="21167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/>
            <p:nvPr/>
          </p:nvCxnSpPr>
          <p:spPr>
            <a:xfrm>
              <a:off x="2957599" y="2820323"/>
              <a:ext cx="21167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/>
            <p:cNvSpPr/>
            <p:nvPr/>
          </p:nvSpPr>
          <p:spPr>
            <a:xfrm>
              <a:off x="3167307" y="2074045"/>
              <a:ext cx="116960" cy="14592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3306452" y="2439763"/>
              <a:ext cx="1021522" cy="775548"/>
              <a:chOff x="4384032" y="2643949"/>
              <a:chExt cx="1021522" cy="775548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4581079" y="2643949"/>
                <a:ext cx="106425" cy="775548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7" name="直接箭头连接符 26"/>
              <p:cNvCxnSpPr/>
              <p:nvPr/>
            </p:nvCxnSpPr>
            <p:spPr>
              <a:xfrm>
                <a:off x="4384032" y="3024509"/>
                <a:ext cx="21167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矩形 29"/>
              <p:cNvSpPr/>
              <p:nvPr/>
            </p:nvSpPr>
            <p:spPr>
              <a:xfrm>
                <a:off x="4830608" y="2643949"/>
                <a:ext cx="106425" cy="775548"/>
              </a:xfrm>
              <a:prstGeom prst="rect">
                <a:avLst/>
              </a:prstGeom>
              <a:solidFill>
                <a:srgbClr val="5B9BD5"/>
              </a:solidFill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1" name="直接箭头连接符 30"/>
              <p:cNvCxnSpPr/>
              <p:nvPr/>
            </p:nvCxnSpPr>
            <p:spPr>
              <a:xfrm>
                <a:off x="4634291" y="3031723"/>
                <a:ext cx="21167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矩形 31"/>
              <p:cNvSpPr/>
              <p:nvPr/>
            </p:nvSpPr>
            <p:spPr>
              <a:xfrm>
                <a:off x="5061707" y="2643949"/>
                <a:ext cx="106425" cy="775548"/>
              </a:xfrm>
              <a:prstGeom prst="rect">
                <a:avLst/>
              </a:prstGeom>
              <a:solidFill>
                <a:srgbClr val="5B9BD5"/>
              </a:solidFill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3" name="直接箭头连接符 32"/>
              <p:cNvCxnSpPr/>
              <p:nvPr/>
            </p:nvCxnSpPr>
            <p:spPr>
              <a:xfrm>
                <a:off x="4868885" y="2995658"/>
                <a:ext cx="21167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矩形 33"/>
              <p:cNvSpPr/>
              <p:nvPr/>
            </p:nvSpPr>
            <p:spPr>
              <a:xfrm>
                <a:off x="5299129" y="2643949"/>
                <a:ext cx="106425" cy="775548"/>
              </a:xfrm>
              <a:prstGeom prst="rect">
                <a:avLst/>
              </a:prstGeom>
              <a:solidFill>
                <a:srgbClr val="5B9BD5"/>
              </a:solidFill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5" name="直接箭头连接符 34"/>
              <p:cNvCxnSpPr/>
              <p:nvPr/>
            </p:nvCxnSpPr>
            <p:spPr>
              <a:xfrm>
                <a:off x="5087451" y="3007865"/>
                <a:ext cx="21167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组合 37"/>
            <p:cNvGrpSpPr/>
            <p:nvPr/>
          </p:nvGrpSpPr>
          <p:grpSpPr>
            <a:xfrm>
              <a:off x="4233906" y="2600524"/>
              <a:ext cx="907148" cy="414074"/>
              <a:chOff x="4384032" y="2643947"/>
              <a:chExt cx="741839" cy="7755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4581081" y="2643949"/>
                <a:ext cx="148479" cy="775548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0" name="直接箭头连接符 39"/>
              <p:cNvCxnSpPr/>
              <p:nvPr/>
            </p:nvCxnSpPr>
            <p:spPr>
              <a:xfrm>
                <a:off x="4384032" y="3024509"/>
                <a:ext cx="21167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矩形 40"/>
              <p:cNvSpPr/>
              <p:nvPr/>
            </p:nvSpPr>
            <p:spPr>
              <a:xfrm>
                <a:off x="4830608" y="2643947"/>
                <a:ext cx="146360" cy="775548"/>
              </a:xfrm>
              <a:prstGeom prst="rect">
                <a:avLst/>
              </a:prstGeom>
              <a:solidFill>
                <a:srgbClr val="5B9BD5"/>
              </a:solidFill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2" name="直接箭头连接符 41"/>
              <p:cNvCxnSpPr/>
              <p:nvPr/>
            </p:nvCxnSpPr>
            <p:spPr>
              <a:xfrm>
                <a:off x="4634291" y="3031723"/>
                <a:ext cx="21167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箭头连接符 43"/>
              <p:cNvCxnSpPr/>
              <p:nvPr/>
            </p:nvCxnSpPr>
            <p:spPr>
              <a:xfrm>
                <a:off x="4976967" y="3031720"/>
                <a:ext cx="14890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矩形 47"/>
            <p:cNvSpPr/>
            <p:nvPr/>
          </p:nvSpPr>
          <p:spPr>
            <a:xfrm>
              <a:off x="5149587" y="2596642"/>
              <a:ext cx="178974" cy="414073"/>
            </a:xfrm>
            <a:prstGeom prst="rect">
              <a:avLst/>
            </a:prstGeom>
            <a:solidFill>
              <a:srgbClr val="5B9BD5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5496583" y="2584435"/>
              <a:ext cx="178974" cy="414073"/>
            </a:xfrm>
            <a:prstGeom prst="rect">
              <a:avLst/>
            </a:prstGeom>
            <a:solidFill>
              <a:srgbClr val="5B9BD5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9" name="直接箭头连接符 58"/>
            <p:cNvCxnSpPr/>
            <p:nvPr/>
          </p:nvCxnSpPr>
          <p:spPr>
            <a:xfrm>
              <a:off x="5328561" y="2831235"/>
              <a:ext cx="18208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/>
            <p:nvPr/>
          </p:nvCxnSpPr>
          <p:spPr>
            <a:xfrm>
              <a:off x="5675557" y="2828275"/>
              <a:ext cx="18208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矩形 60"/>
            <p:cNvSpPr/>
            <p:nvPr/>
          </p:nvSpPr>
          <p:spPr>
            <a:xfrm>
              <a:off x="5854531" y="2682166"/>
              <a:ext cx="418105" cy="285269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2" name="直接箭头连接符 61"/>
            <p:cNvCxnSpPr/>
            <p:nvPr/>
          </p:nvCxnSpPr>
          <p:spPr>
            <a:xfrm>
              <a:off x="6253856" y="2831011"/>
              <a:ext cx="182085" cy="0"/>
            </a:xfrm>
            <a:prstGeom prst="straightConnector1">
              <a:avLst/>
            </a:prstGeom>
            <a:ln>
              <a:solidFill>
                <a:srgbClr val="5B9BD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矩形 62"/>
            <p:cNvSpPr/>
            <p:nvPr/>
          </p:nvSpPr>
          <p:spPr>
            <a:xfrm>
              <a:off x="6432830" y="2684902"/>
              <a:ext cx="418105" cy="285269"/>
            </a:xfrm>
            <a:prstGeom prst="rect">
              <a:avLst/>
            </a:prstGeom>
            <a:solidFill>
              <a:srgbClr val="5B9BD5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6" name="直接箭头连接符 65"/>
            <p:cNvCxnSpPr/>
            <p:nvPr/>
          </p:nvCxnSpPr>
          <p:spPr>
            <a:xfrm>
              <a:off x="6832155" y="2823797"/>
              <a:ext cx="182085" cy="0"/>
            </a:xfrm>
            <a:prstGeom prst="straightConnector1">
              <a:avLst/>
            </a:prstGeom>
            <a:ln>
              <a:solidFill>
                <a:srgbClr val="5B9BD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矩形 66"/>
            <p:cNvSpPr/>
            <p:nvPr/>
          </p:nvSpPr>
          <p:spPr>
            <a:xfrm>
              <a:off x="7011129" y="2677688"/>
              <a:ext cx="418105" cy="285269"/>
            </a:xfrm>
            <a:prstGeom prst="rect">
              <a:avLst/>
            </a:prstGeom>
            <a:solidFill>
              <a:srgbClr val="5B9BD5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8" name="直接箭头连接符 67"/>
            <p:cNvCxnSpPr/>
            <p:nvPr/>
          </p:nvCxnSpPr>
          <p:spPr>
            <a:xfrm>
              <a:off x="7427586" y="2831011"/>
              <a:ext cx="182085" cy="0"/>
            </a:xfrm>
            <a:prstGeom prst="straightConnector1">
              <a:avLst/>
            </a:prstGeom>
            <a:ln>
              <a:solidFill>
                <a:srgbClr val="5B9BD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矩形 68"/>
            <p:cNvSpPr/>
            <p:nvPr/>
          </p:nvSpPr>
          <p:spPr>
            <a:xfrm>
              <a:off x="7606560" y="2684902"/>
              <a:ext cx="418105" cy="285269"/>
            </a:xfrm>
            <a:prstGeom prst="rect">
              <a:avLst/>
            </a:prstGeom>
            <a:solidFill>
              <a:srgbClr val="5B9BD5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2" name="直接箭头连接符 71"/>
            <p:cNvCxnSpPr/>
            <p:nvPr/>
          </p:nvCxnSpPr>
          <p:spPr>
            <a:xfrm>
              <a:off x="8023017" y="2807153"/>
              <a:ext cx="18208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矩形 72"/>
            <p:cNvSpPr/>
            <p:nvPr/>
          </p:nvSpPr>
          <p:spPr>
            <a:xfrm>
              <a:off x="8201991" y="2755536"/>
              <a:ext cx="418105" cy="96286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4" name="直接箭头连接符 73"/>
            <p:cNvCxnSpPr/>
            <p:nvPr/>
          </p:nvCxnSpPr>
          <p:spPr>
            <a:xfrm>
              <a:off x="8620096" y="2798959"/>
              <a:ext cx="18208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矩形 74"/>
            <p:cNvSpPr/>
            <p:nvPr/>
          </p:nvSpPr>
          <p:spPr>
            <a:xfrm>
              <a:off x="8828963" y="2759010"/>
              <a:ext cx="418105" cy="96286"/>
            </a:xfrm>
            <a:prstGeom prst="rect">
              <a:avLst/>
            </a:prstGeom>
            <a:solidFill>
              <a:srgbClr val="5B9BD5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箭头连接符 77"/>
            <p:cNvCxnSpPr/>
            <p:nvPr/>
          </p:nvCxnSpPr>
          <p:spPr>
            <a:xfrm>
              <a:off x="9247068" y="2823797"/>
              <a:ext cx="18208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矩形 78"/>
            <p:cNvSpPr/>
            <p:nvPr/>
          </p:nvSpPr>
          <p:spPr>
            <a:xfrm>
              <a:off x="9397426" y="2759010"/>
              <a:ext cx="418105" cy="96286"/>
            </a:xfrm>
            <a:prstGeom prst="rect">
              <a:avLst/>
            </a:prstGeom>
            <a:solidFill>
              <a:srgbClr val="5B9BD5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7140390" y="3215311"/>
              <a:ext cx="159582" cy="414073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7801594" y="3596393"/>
              <a:ext cx="106425" cy="775548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6021513" y="3785650"/>
              <a:ext cx="84140" cy="414073"/>
            </a:xfrm>
            <a:prstGeom prst="rect">
              <a:avLst/>
            </a:prstGeom>
            <a:solidFill>
              <a:srgbClr val="5B9BD5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/>
            <p:cNvSpPr/>
            <p:nvPr/>
          </p:nvSpPr>
          <p:spPr>
            <a:xfrm>
              <a:off x="7131608" y="3768612"/>
              <a:ext cx="168364" cy="431111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4" name="矩形 83"/>
            <p:cNvSpPr/>
            <p:nvPr/>
          </p:nvSpPr>
          <p:spPr>
            <a:xfrm>
              <a:off x="4486719" y="4522627"/>
              <a:ext cx="106425" cy="775548"/>
            </a:xfrm>
            <a:prstGeom prst="rect">
              <a:avLst/>
            </a:prstGeom>
            <a:solidFill>
              <a:srgbClr val="5B9BD5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8614691" y="3732473"/>
              <a:ext cx="79899" cy="237921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矩形 86"/>
            <p:cNvSpPr/>
            <p:nvPr/>
          </p:nvSpPr>
          <p:spPr>
            <a:xfrm>
              <a:off x="6649385" y="3373074"/>
              <a:ext cx="104895" cy="98545"/>
            </a:xfrm>
            <a:prstGeom prst="rect">
              <a:avLst/>
            </a:prstGeom>
            <a:solidFill>
              <a:srgbClr val="5B9BD5"/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9" name="直接箭头连接符 88"/>
            <p:cNvCxnSpPr>
              <a:stCxn id="39" idx="2"/>
              <a:endCxn id="84" idx="0"/>
            </p:cNvCxnSpPr>
            <p:nvPr/>
          </p:nvCxnSpPr>
          <p:spPr>
            <a:xfrm flipH="1">
              <a:off x="4539932" y="3014598"/>
              <a:ext cx="25716" cy="1508029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箭头连接符 90"/>
            <p:cNvCxnSpPr>
              <a:stCxn id="61" idx="2"/>
            </p:cNvCxnSpPr>
            <p:nvPr/>
          </p:nvCxnSpPr>
          <p:spPr>
            <a:xfrm flipH="1">
              <a:off x="6063583" y="2967435"/>
              <a:ext cx="1" cy="801177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肘形连接符 92"/>
            <p:cNvCxnSpPr>
              <a:stCxn id="79" idx="3"/>
              <a:endCxn id="87" idx="1"/>
            </p:cNvCxnSpPr>
            <p:nvPr/>
          </p:nvCxnSpPr>
          <p:spPr>
            <a:xfrm flipH="1">
              <a:off x="6649385" y="2807153"/>
              <a:ext cx="3166146" cy="615194"/>
            </a:xfrm>
            <a:prstGeom prst="bentConnector5">
              <a:avLst>
                <a:gd name="adj1" fmla="val -7220"/>
                <a:gd name="adj2" fmla="val 49908"/>
                <a:gd name="adj3" fmla="val 107220"/>
              </a:avLst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箭头连接符 94"/>
            <p:cNvCxnSpPr/>
            <p:nvPr/>
          </p:nvCxnSpPr>
          <p:spPr>
            <a:xfrm>
              <a:off x="6754280" y="3422345"/>
              <a:ext cx="386110" cy="1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箭头连接符 96"/>
            <p:cNvCxnSpPr/>
            <p:nvPr/>
          </p:nvCxnSpPr>
          <p:spPr>
            <a:xfrm>
              <a:off x="6347363" y="3984167"/>
              <a:ext cx="775144" cy="8519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箭头连接符 102"/>
            <p:cNvCxnSpPr>
              <a:stCxn id="80" idx="2"/>
              <a:endCxn id="83" idx="0"/>
            </p:cNvCxnSpPr>
            <p:nvPr/>
          </p:nvCxnSpPr>
          <p:spPr>
            <a:xfrm flipH="1">
              <a:off x="7215790" y="3629384"/>
              <a:ext cx="4391" cy="13922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箭头连接符 104"/>
            <p:cNvCxnSpPr>
              <a:stCxn id="83" idx="3"/>
              <a:endCxn id="81" idx="1"/>
            </p:cNvCxnSpPr>
            <p:nvPr/>
          </p:nvCxnSpPr>
          <p:spPr>
            <a:xfrm flipV="1">
              <a:off x="7299972" y="3984167"/>
              <a:ext cx="501622" cy="1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矩形 108"/>
            <p:cNvSpPr/>
            <p:nvPr/>
          </p:nvSpPr>
          <p:spPr>
            <a:xfrm>
              <a:off x="7802442" y="4545987"/>
              <a:ext cx="105578" cy="752188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矩形 109"/>
            <p:cNvSpPr/>
            <p:nvPr/>
          </p:nvSpPr>
          <p:spPr>
            <a:xfrm>
              <a:off x="4934716" y="4522627"/>
              <a:ext cx="106425" cy="77554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2" name="直接箭头连接符 111"/>
            <p:cNvCxnSpPr>
              <a:stCxn id="84" idx="3"/>
              <a:endCxn id="110" idx="1"/>
            </p:cNvCxnSpPr>
            <p:nvPr/>
          </p:nvCxnSpPr>
          <p:spPr>
            <a:xfrm>
              <a:off x="4593144" y="4910401"/>
              <a:ext cx="341572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箭头连接符 112"/>
            <p:cNvCxnSpPr>
              <a:endCxn id="109" idx="1"/>
            </p:cNvCxnSpPr>
            <p:nvPr/>
          </p:nvCxnSpPr>
          <p:spPr>
            <a:xfrm>
              <a:off x="5039756" y="4910401"/>
              <a:ext cx="2762686" cy="1168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箭头连接符 115"/>
            <p:cNvCxnSpPr>
              <a:stCxn id="81" idx="2"/>
              <a:endCxn id="109" idx="0"/>
            </p:cNvCxnSpPr>
            <p:nvPr/>
          </p:nvCxnSpPr>
          <p:spPr>
            <a:xfrm>
              <a:off x="7854807" y="4371941"/>
              <a:ext cx="424" cy="174046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箭头连接符 117"/>
            <p:cNvCxnSpPr>
              <a:stCxn id="109" idx="3"/>
            </p:cNvCxnSpPr>
            <p:nvPr/>
          </p:nvCxnSpPr>
          <p:spPr>
            <a:xfrm flipV="1">
              <a:off x="7908020" y="4910401"/>
              <a:ext cx="746621" cy="1168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文本框 119"/>
            <p:cNvSpPr txBox="1"/>
            <p:nvPr/>
          </p:nvSpPr>
          <p:spPr>
            <a:xfrm>
              <a:off x="607954" y="1755818"/>
              <a:ext cx="15099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/>
                <a:t>224</a:t>
              </a:r>
              <a:r>
                <a:rPr lang="zh-CN" altLang="en-US" sz="1600" b="1" dirty="0" smtClean="0"/>
                <a:t>*</a:t>
              </a:r>
              <a:r>
                <a:rPr lang="en-US" altLang="zh-CN" sz="1600" b="1" dirty="0" smtClean="0"/>
                <a:t>224</a:t>
              </a:r>
              <a:r>
                <a:rPr lang="zh-CN" altLang="en-US" sz="1600" b="1" dirty="0" smtClean="0"/>
                <a:t>*</a:t>
              </a:r>
              <a:r>
                <a:rPr lang="en-US" altLang="zh-CN" sz="1600" b="1" dirty="0" smtClean="0"/>
                <a:t>3</a:t>
              </a:r>
              <a:endParaRPr lang="zh-CN" altLang="en-US" sz="1600" b="1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872486" y="2111195"/>
              <a:ext cx="7839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rgbClr val="5B9BD5"/>
                  </a:solidFill>
                </a:rPr>
                <a:t>c</a:t>
              </a:r>
              <a:r>
                <a:rPr lang="en-US" altLang="zh-CN" sz="1600" b="1" dirty="0" smtClean="0">
                  <a:solidFill>
                    <a:srgbClr val="5B9BD5"/>
                  </a:solidFill>
                </a:rPr>
                <a:t>onv3</a:t>
              </a:r>
              <a:endParaRPr lang="zh-CN" altLang="en-US" sz="1600" b="1" dirty="0">
                <a:solidFill>
                  <a:srgbClr val="5B9BD5"/>
                </a:solidFill>
              </a:endParaRPr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2469985" y="1720954"/>
              <a:ext cx="697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00B050"/>
                  </a:solidFill>
                </a:rPr>
                <a:t>pool1</a:t>
              </a:r>
              <a:endParaRPr lang="zh-CN" altLang="en-US" sz="1600" b="1" dirty="0">
                <a:solidFill>
                  <a:srgbClr val="00B050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061183" y="1332148"/>
              <a:ext cx="8176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5B9BD5"/>
                  </a:solidFill>
                </a:rPr>
                <a:t>conv1</a:t>
              </a:r>
              <a:endParaRPr lang="zh-CN" altLang="en-US" sz="1600" b="1" dirty="0">
                <a:solidFill>
                  <a:srgbClr val="5B9BD5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4715789" y="4206871"/>
              <a:ext cx="609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595959"/>
                  </a:solidFill>
                </a:rPr>
                <a:t>crop</a:t>
              </a:r>
              <a:endParaRPr lang="zh-CN" altLang="en-US" sz="1600" b="1" dirty="0">
                <a:solidFill>
                  <a:srgbClr val="595959"/>
                </a:solidFill>
              </a:endParaRPr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4273291" y="2312880"/>
              <a:ext cx="697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00B050"/>
                  </a:solidFill>
                </a:rPr>
                <a:t>pool3</a:t>
              </a:r>
              <a:endParaRPr lang="zh-CN" altLang="en-US" sz="1600" b="1" dirty="0">
                <a:solidFill>
                  <a:srgbClr val="00B050"/>
                </a:solidFill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4967876" y="2233478"/>
              <a:ext cx="7839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5B9BD5"/>
                  </a:solidFill>
                </a:rPr>
                <a:t>conv4</a:t>
              </a:r>
              <a:endParaRPr lang="zh-CN" altLang="en-US" sz="1600" b="1" dirty="0">
                <a:solidFill>
                  <a:srgbClr val="5B9BD5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5704708" y="2367801"/>
              <a:ext cx="697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00B050"/>
                  </a:solidFill>
                </a:rPr>
                <a:t>pool4</a:t>
              </a:r>
              <a:endParaRPr lang="zh-CN" altLang="en-US" sz="1600" b="1" dirty="0">
                <a:solidFill>
                  <a:srgbClr val="00B050"/>
                </a:solidFill>
              </a:endParaRP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6765929" y="2314499"/>
              <a:ext cx="7839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5B9BD5"/>
                  </a:solidFill>
                </a:rPr>
                <a:t>conv5</a:t>
              </a:r>
              <a:endParaRPr lang="zh-CN" altLang="en-US" sz="1600" b="1" dirty="0">
                <a:solidFill>
                  <a:srgbClr val="5B9BD5"/>
                </a:solidFill>
              </a:endParaRPr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8963363" y="2355724"/>
              <a:ext cx="7839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5B9BD5"/>
                  </a:solidFill>
                </a:rPr>
                <a:t>conv6</a:t>
              </a:r>
              <a:endParaRPr lang="zh-CN" altLang="en-US" sz="1600" b="1" dirty="0">
                <a:solidFill>
                  <a:srgbClr val="5B9BD5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8039401" y="2414011"/>
              <a:ext cx="697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00B050"/>
                  </a:solidFill>
                </a:rPr>
                <a:t>pool5</a:t>
              </a:r>
              <a:endParaRPr lang="zh-CN" altLang="en-US" sz="1600" b="1" dirty="0">
                <a:solidFill>
                  <a:srgbClr val="00B050"/>
                </a:solidFill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6296192" y="3792798"/>
              <a:ext cx="84140" cy="414073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8" name="直接箭头连接符 137"/>
            <p:cNvCxnSpPr>
              <a:stCxn id="82" idx="3"/>
              <a:endCxn id="133" idx="1"/>
            </p:cNvCxnSpPr>
            <p:nvPr/>
          </p:nvCxnSpPr>
          <p:spPr>
            <a:xfrm>
              <a:off x="6105653" y="3992687"/>
              <a:ext cx="190539" cy="714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箭头连接符 139"/>
            <p:cNvCxnSpPr>
              <a:endCxn id="5" idx="1"/>
            </p:cNvCxnSpPr>
            <p:nvPr/>
          </p:nvCxnSpPr>
          <p:spPr>
            <a:xfrm flipV="1">
              <a:off x="8691877" y="4910401"/>
              <a:ext cx="287632" cy="8049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文本框 142"/>
            <p:cNvSpPr txBox="1"/>
            <p:nvPr/>
          </p:nvSpPr>
          <p:spPr>
            <a:xfrm>
              <a:off x="484205" y="3604022"/>
              <a:ext cx="12224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/>
                <a:t>输入图像</a:t>
              </a:r>
              <a:endParaRPr lang="zh-CN" altLang="en-US" dirty="0"/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9121608" y="5647377"/>
              <a:ext cx="14400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/>
                <a:t>输出分割图</a:t>
              </a:r>
              <a:endParaRPr lang="zh-CN" altLang="en-US"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5530793" y="1558526"/>
              <a:ext cx="20545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 smtClean="0"/>
                <a:t>‘</a:t>
              </a:r>
              <a:r>
                <a:rPr lang="zh-CN" altLang="en-US" sz="2000" b="1" dirty="0" smtClean="0"/>
                <a:t>卷积化</a:t>
              </a:r>
              <a:r>
                <a:rPr lang="en-US" altLang="zh-CN" sz="2000" b="1" dirty="0" smtClean="0"/>
                <a:t>’</a:t>
              </a:r>
              <a:endParaRPr lang="zh-CN" altLang="en-US" sz="2000" b="1" dirty="0"/>
            </a:p>
          </p:txBody>
        </p:sp>
        <p:sp>
          <p:nvSpPr>
            <p:cNvPr id="146" name="矩形 145"/>
            <p:cNvSpPr/>
            <p:nvPr/>
          </p:nvSpPr>
          <p:spPr>
            <a:xfrm>
              <a:off x="6499770" y="5328015"/>
              <a:ext cx="108555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/>
                <a:t>‘</a:t>
              </a:r>
              <a:r>
                <a:rPr lang="zh-CN" altLang="en-US" sz="2000" b="1" dirty="0"/>
                <a:t>反卷积</a:t>
              </a:r>
              <a:r>
                <a:rPr lang="en-US" altLang="zh-CN" sz="2000" b="1" dirty="0"/>
                <a:t>’</a:t>
              </a:r>
              <a:endParaRPr lang="zh-CN" altLang="en-US" sz="2000" b="1" dirty="0"/>
            </a:p>
          </p:txBody>
        </p:sp>
        <p:sp>
          <p:nvSpPr>
            <p:cNvPr id="147" name="矩形 146"/>
            <p:cNvSpPr/>
            <p:nvPr/>
          </p:nvSpPr>
          <p:spPr>
            <a:xfrm>
              <a:off x="5432355" y="4333837"/>
              <a:ext cx="116410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 smtClean="0"/>
                <a:t>‘Skip’</a:t>
              </a:r>
              <a:r>
                <a:rPr lang="zh-CN" altLang="en-US" b="1" dirty="0" smtClean="0"/>
                <a:t>连接</a:t>
              </a:r>
              <a:endParaRPr lang="zh-CN" altLang="en-US" b="1" dirty="0"/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3286805" y="2141883"/>
              <a:ext cx="697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00B050"/>
                  </a:solidFill>
                </a:rPr>
                <a:t>pool2</a:t>
              </a:r>
              <a:endParaRPr lang="zh-CN" altLang="en-US" sz="1600" b="1" dirty="0">
                <a:solidFill>
                  <a:srgbClr val="00B050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6128612" y="3505895"/>
              <a:ext cx="609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595959"/>
                  </a:solidFill>
                </a:rPr>
                <a:t>crop</a:t>
              </a:r>
              <a:endParaRPr lang="zh-CN" altLang="en-US" sz="1600" b="1" dirty="0">
                <a:solidFill>
                  <a:srgbClr val="595959"/>
                </a:solidFill>
              </a:endParaRPr>
            </a:p>
          </p:txBody>
        </p:sp>
        <p:sp>
          <p:nvSpPr>
            <p:cNvPr id="150" name="矩形 149"/>
            <p:cNvSpPr/>
            <p:nvPr/>
          </p:nvSpPr>
          <p:spPr>
            <a:xfrm>
              <a:off x="3284267" y="4928843"/>
              <a:ext cx="128015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 smtClean="0"/>
                <a:t>‘Prediction’</a:t>
              </a:r>
              <a:endParaRPr lang="zh-CN" altLang="en-US" b="1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8255144" y="3341078"/>
              <a:ext cx="8935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 smtClean="0">
                  <a:solidFill>
                    <a:srgbClr val="ED7D31"/>
                  </a:solidFill>
                </a:rPr>
                <a:t>deconv</a:t>
              </a:r>
              <a:endParaRPr lang="zh-CN" altLang="en-US" b="1" dirty="0">
                <a:solidFill>
                  <a:srgbClr val="ED7D31"/>
                </a:solidFill>
              </a:endParaRPr>
            </a:p>
          </p:txBody>
        </p:sp>
        <p:sp>
          <p:nvSpPr>
            <p:cNvPr id="152" name="矩形 151"/>
            <p:cNvSpPr/>
            <p:nvPr/>
          </p:nvSpPr>
          <p:spPr>
            <a:xfrm>
              <a:off x="7380040" y="3273015"/>
              <a:ext cx="8935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 smtClean="0">
                  <a:solidFill>
                    <a:srgbClr val="ED7D31"/>
                  </a:solidFill>
                </a:rPr>
                <a:t>deconv</a:t>
              </a:r>
              <a:endParaRPr lang="zh-CN" altLang="en-US" b="1" dirty="0">
                <a:solidFill>
                  <a:srgbClr val="ED7D3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803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âVGG 16âçå¾çæç´¢ç»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060" y="798990"/>
            <a:ext cx="10148192" cy="2809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4341181" y="4758431"/>
            <a:ext cx="811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Vgg 16</a:t>
            </a:r>
          </a:p>
        </p:txBody>
      </p:sp>
    </p:spTree>
    <p:extLst>
      <p:ext uri="{BB962C8B-B14F-4D97-AF65-F5344CB8AC3E}">
        <p14:creationId xmlns:p14="http://schemas.microsoft.com/office/powerpoint/2010/main" val="424652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ic3.zhimg.com/80/v2-7f36c655f202202843095377471387b9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478" y="1684877"/>
            <a:ext cx="2095500" cy="187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pic4.zhimg.com/80/v2-5dd3a09e8368884b629e9cb7279f311e_h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8273" y="1537238"/>
            <a:ext cx="2257425" cy="2171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6184990" y="3816989"/>
            <a:ext cx="2175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反卷积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2521179" y="3846950"/>
            <a:ext cx="2175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卷积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324250" y="1961965"/>
            <a:ext cx="129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输出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324251" y="3126270"/>
            <a:ext cx="129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输入</a:t>
            </a:r>
          </a:p>
        </p:txBody>
      </p:sp>
      <p:cxnSp>
        <p:nvCxnSpPr>
          <p:cNvPr id="10" name="直接箭头连接符 9"/>
          <p:cNvCxnSpPr/>
          <p:nvPr/>
        </p:nvCxnSpPr>
        <p:spPr>
          <a:xfrm flipV="1">
            <a:off x="1633491" y="2414725"/>
            <a:ext cx="0" cy="7115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4580204" y="1961965"/>
            <a:ext cx="129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输入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580205" y="3126270"/>
            <a:ext cx="129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输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出</a:t>
            </a:r>
          </a:p>
        </p:txBody>
      </p:sp>
      <p:cxnSp>
        <p:nvCxnSpPr>
          <p:cNvPr id="16" name="直接箭头连接符 15"/>
          <p:cNvCxnSpPr/>
          <p:nvPr/>
        </p:nvCxnSpPr>
        <p:spPr>
          <a:xfrm>
            <a:off x="4875319" y="2414725"/>
            <a:ext cx="0" cy="67999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7287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91" y="896552"/>
            <a:ext cx="3083074" cy="34673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7493" y="916149"/>
            <a:ext cx="3083074" cy="34673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5243" y="916149"/>
            <a:ext cx="3073925" cy="3494761"/>
          </a:xfrm>
          <a:prstGeom prst="rect">
            <a:avLst/>
          </a:prstGeom>
        </p:spPr>
      </p:pic>
      <p:sp>
        <p:nvSpPr>
          <p:cNvPr id="8" name="右箭头 7"/>
          <p:cNvSpPr/>
          <p:nvPr/>
        </p:nvSpPr>
        <p:spPr>
          <a:xfrm>
            <a:off x="2215299" y="5184742"/>
            <a:ext cx="424206" cy="2356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8151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79004" y="1616969"/>
            <a:ext cx="1650014" cy="165001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77704" y="1616969"/>
            <a:ext cx="1650014" cy="165001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777054" y="1616969"/>
            <a:ext cx="1650014" cy="165001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378354" y="1616969"/>
            <a:ext cx="1650014" cy="165001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29364" y="3382393"/>
            <a:ext cx="949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原始图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3353432" y="3400148"/>
            <a:ext cx="169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Ground truth </a:t>
            </a:r>
            <a:r>
              <a:rPr lang="zh-CN" altLang="en-US" dirty="0" smtClean="0"/>
              <a:t>图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656155" y="3400148"/>
            <a:ext cx="157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无对抗网络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7855505" y="3382393"/>
            <a:ext cx="157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有对抗网络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3962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4106</TotalTime>
  <Words>127</Words>
  <Application>Microsoft Office PowerPoint</Application>
  <PresentationFormat>宽屏</PresentationFormat>
  <Paragraphs>66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等线</vt:lpstr>
      <vt:lpstr>等线 Light</vt:lpstr>
      <vt:lpstr>黑体</vt:lpstr>
      <vt:lpstr>宋体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Jiang Tao</dc:creator>
  <cp:lastModifiedBy>Jiang Tao</cp:lastModifiedBy>
  <cp:revision>29</cp:revision>
  <dcterms:created xsi:type="dcterms:W3CDTF">2019-04-02T12:17:07Z</dcterms:created>
  <dcterms:modified xsi:type="dcterms:W3CDTF">2019-04-23T05:53:47Z</dcterms:modified>
</cp:coreProperties>
</file>

<file path=docProps/thumbnail.jpeg>
</file>